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32" r:id="rId3"/>
    <p:sldId id="336" r:id="rId4"/>
    <p:sldId id="262" r:id="rId5"/>
    <p:sldId id="260" r:id="rId6"/>
    <p:sldId id="263" r:id="rId7"/>
    <p:sldId id="334" r:id="rId8"/>
    <p:sldId id="335" r:id="rId9"/>
    <p:sldId id="269" r:id="rId10"/>
    <p:sldId id="267" r:id="rId11"/>
    <p:sldId id="306" r:id="rId12"/>
    <p:sldId id="293" r:id="rId13"/>
    <p:sldId id="337" r:id="rId14"/>
    <p:sldId id="294" r:id="rId15"/>
    <p:sldId id="273" r:id="rId16"/>
    <p:sldId id="274" r:id="rId17"/>
    <p:sldId id="342" r:id="rId18"/>
    <p:sldId id="343" r:id="rId19"/>
    <p:sldId id="280" r:id="rId20"/>
    <p:sldId id="331" r:id="rId21"/>
    <p:sldId id="339" r:id="rId22"/>
    <p:sldId id="340" r:id="rId23"/>
    <p:sldId id="302" r:id="rId24"/>
  </p:sldIdLst>
  <p:sldSz cx="9144000" cy="6858000" type="screen4x3"/>
  <p:notesSz cx="6735763" cy="9866313"/>
  <p:defaultTextStyle>
    <a:defPPr>
      <a:defRPr lang="hu-H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13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66FF"/>
    <a:srgbClr val="AFE4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özepesen sötét stílus 2 – 1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53" autoAdjust="0"/>
    <p:restoredTop sz="93325" autoAdjust="0"/>
  </p:normalViewPr>
  <p:slideViewPr>
    <p:cSldViewPr>
      <p:cViewPr varScale="1">
        <p:scale>
          <a:sx n="109" d="100"/>
          <a:sy n="109" d="100"/>
        </p:scale>
        <p:origin x="1536" y="96"/>
      </p:cViewPr>
      <p:guideLst>
        <p:guide orient="horz" pos="3113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hu-HU" smtClean="0"/>
              <a:t>Alcím mintájának szerkesztése</a:t>
            </a:r>
            <a:endParaRPr lang="hu-H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50B31E-5F1F-4848-A7BC-149BA30E8671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439776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FD8548-C7C9-432C-8512-3E96B3F09640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7090489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18722A-63E3-4553-978A-643148BA7873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4336522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50BEB7-4CDA-41A8-BC55-ACDF5B4900B2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1924651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C8CE61-AABB-4624-B964-93B7491823D9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5423268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197674-A63D-4378-A1F2-3243143F61AF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8404020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68A320-A427-4BA9-A156-803F7D6C1466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8132473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404EE7-743F-43B2-A6E2-3AD6DE90671D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3923322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4E99C9-619F-46EA-9E6E-D9885E07F41D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1281259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49607B-FBBA-4EB7-8F09-BCEB1B3A5162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499502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hu-HU" noProof="0" smtClean="0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89C0B3-429F-46CF-9133-4324605C1773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6091066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AFE4FF"/>
            </a:gs>
            <a:gs pos="100000">
              <a:srgbClr val="3366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hu-HU" altLang="hu-HU" smtClean="0"/>
              <a:t>Mintacím szerkesztése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hu-HU" altLang="hu-HU" smtClean="0"/>
              <a:t>Mintaszöveg szerkesztése</a:t>
            </a:r>
          </a:p>
          <a:p>
            <a:pPr lvl="1"/>
            <a:r>
              <a:rPr lang="hu-HU" altLang="hu-HU" smtClean="0"/>
              <a:t>Második szint</a:t>
            </a:r>
          </a:p>
          <a:p>
            <a:pPr lvl="2"/>
            <a:r>
              <a:rPr lang="hu-HU" altLang="hu-HU" smtClean="0"/>
              <a:t>Harmadik szint</a:t>
            </a:r>
          </a:p>
          <a:p>
            <a:pPr lvl="3"/>
            <a:r>
              <a:rPr lang="hu-HU" altLang="hu-HU" smtClean="0"/>
              <a:t>Negyedik szint</a:t>
            </a:r>
          </a:p>
          <a:p>
            <a:pPr lvl="4"/>
            <a:r>
              <a:rPr lang="hu-HU" altLang="hu-HU" smtClean="0"/>
              <a:t>Ötödik szint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747F68BA-EC66-43E2-BAC1-79930523DFF4}" type="slidenum">
              <a:rPr lang="hu-HU"/>
              <a:pPr>
                <a:defRPr/>
              </a:pPr>
              <a:t>‹#›</a:t>
            </a:fld>
            <a:endParaRPr lang="hu-HU"/>
          </a:p>
        </p:txBody>
      </p:sp>
      <p:pic>
        <p:nvPicPr>
          <p:cNvPr id="1031" name="Picture 7" descr="OKM_logo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57888"/>
            <a:ext cx="1187450" cy="900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emf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emf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emf"/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emf"/><Relationship Id="rId2" Type="http://schemas.openxmlformats.org/officeDocument/2006/relationships/image" Target="../media/image39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emf"/><Relationship Id="rId4" Type="http://schemas.openxmlformats.org/officeDocument/2006/relationships/image" Target="../media/image5.em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4"/>
          <p:cNvSpPr>
            <a:spLocks noGrp="1" noChangeArrowheads="1"/>
          </p:cNvSpPr>
          <p:nvPr>
            <p:ph type="title"/>
          </p:nvPr>
        </p:nvSpPr>
        <p:spPr>
          <a:xfrm>
            <a:off x="611188" y="476250"/>
            <a:ext cx="5940425" cy="2978150"/>
          </a:xfrm>
        </p:spPr>
        <p:txBody>
          <a:bodyPr/>
          <a:lstStyle/>
          <a:p>
            <a:pPr eaLnBrk="1" hangingPunct="1"/>
            <a:r>
              <a:rPr lang="hu-HU" altLang="hu-HU" sz="4000" b="1" dirty="0" smtClean="0"/>
              <a:t>A 2019. évi országos kompetenciamérés eredményei</a:t>
            </a:r>
          </a:p>
        </p:txBody>
      </p:sp>
      <p:sp>
        <p:nvSpPr>
          <p:cNvPr id="2051" name="Text Box 8"/>
          <p:cNvSpPr txBox="1">
            <a:spLocks noChangeArrowheads="1"/>
          </p:cNvSpPr>
          <p:nvPr/>
        </p:nvSpPr>
        <p:spPr bwMode="auto">
          <a:xfrm>
            <a:off x="900113" y="3141663"/>
            <a:ext cx="5184775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hu-HU" altLang="hu-HU" sz="3600" b="1" dirty="0">
                <a:solidFill>
                  <a:schemeClr val="tx2"/>
                </a:solidFill>
              </a:rPr>
              <a:t>matematikából és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hu-HU" altLang="hu-HU" sz="3600" b="1" dirty="0">
                <a:solidFill>
                  <a:schemeClr val="tx2"/>
                </a:solidFill>
              </a:rPr>
              <a:t>szövegértésből</a:t>
            </a:r>
          </a:p>
        </p:txBody>
      </p:sp>
      <p:pic>
        <p:nvPicPr>
          <p:cNvPr id="2052" name="Picture 9" descr="tehet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888" y="0"/>
            <a:ext cx="3068637" cy="432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zövegdoboz 1"/>
          <p:cNvSpPr txBox="1"/>
          <p:nvPr/>
        </p:nvSpPr>
        <p:spPr>
          <a:xfrm>
            <a:off x="4644008" y="5373216"/>
            <a:ext cx="41764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 smtClean="0"/>
              <a:t>A 2019/2020. tanévben megjelent eredmények rövid összefoglalója</a:t>
            </a:r>
            <a:endParaRPr lang="hu-H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323528" y="-99392"/>
            <a:ext cx="8218487" cy="1282700"/>
          </a:xfrm>
        </p:spPr>
        <p:txBody>
          <a:bodyPr/>
          <a:lstStyle/>
          <a:p>
            <a:pPr eaLnBrk="1" hangingPunct="1"/>
            <a:r>
              <a:rPr lang="hu-HU" altLang="hu-HU" sz="3200" b="1" dirty="0" smtClean="0"/>
              <a:t>Diákjaink  várható és tényleges teljesítménye (saját korábbi, és CSH)</a:t>
            </a:r>
          </a:p>
        </p:txBody>
      </p:sp>
      <p:pic>
        <p:nvPicPr>
          <p:cNvPr id="2" name="Kép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8740" y="1183308"/>
            <a:ext cx="8534925" cy="4045892"/>
          </a:xfrm>
          <a:prstGeom prst="rect">
            <a:avLst/>
          </a:prstGeom>
        </p:spPr>
      </p:pic>
      <p:sp>
        <p:nvSpPr>
          <p:cNvPr id="6" name="Lefelé nyíl 5"/>
          <p:cNvSpPr/>
          <p:nvPr/>
        </p:nvSpPr>
        <p:spPr>
          <a:xfrm>
            <a:off x="4528389" y="1164463"/>
            <a:ext cx="576064" cy="1251462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pic>
        <p:nvPicPr>
          <p:cNvPr id="7" name="Kép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7181" y="4900004"/>
            <a:ext cx="9171181" cy="195799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2030"/>
            <a:ext cx="8229600" cy="1143000"/>
          </a:xfrm>
        </p:spPr>
        <p:txBody>
          <a:bodyPr/>
          <a:lstStyle/>
          <a:p>
            <a:pPr eaLnBrk="1" hangingPunct="1"/>
            <a:r>
              <a:rPr lang="hu-HU" altLang="hu-HU" sz="3200" b="1" dirty="0" smtClean="0"/>
              <a:t>A tanulók fejlődése 2017 és 2019 között a gimnáziumunkban</a:t>
            </a:r>
          </a:p>
        </p:txBody>
      </p:sp>
      <p:pic>
        <p:nvPicPr>
          <p:cNvPr id="11267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4788" y="3448050"/>
            <a:ext cx="2589212" cy="1693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Kép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534143"/>
            <a:ext cx="5240699" cy="5313310"/>
          </a:xfrm>
          <a:prstGeom prst="rect">
            <a:avLst/>
          </a:prstGeom>
        </p:spPr>
      </p:pic>
      <p:sp>
        <p:nvSpPr>
          <p:cNvPr id="2" name="Balra nyíl 1"/>
          <p:cNvSpPr/>
          <p:nvPr/>
        </p:nvSpPr>
        <p:spPr>
          <a:xfrm>
            <a:off x="4772203" y="2276872"/>
            <a:ext cx="1766764" cy="504056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395536" y="0"/>
            <a:ext cx="6984776" cy="764704"/>
          </a:xfrm>
        </p:spPr>
        <p:txBody>
          <a:bodyPr/>
          <a:lstStyle/>
          <a:p>
            <a:pPr eaLnBrk="1" hangingPunct="1"/>
            <a:r>
              <a:rPr lang="hu-HU" altLang="hu-HU" sz="3200" b="1" dirty="0" smtClean="0"/>
              <a:t>A tanulók fejlődése</a:t>
            </a:r>
          </a:p>
        </p:txBody>
      </p:sp>
      <p:sp>
        <p:nvSpPr>
          <p:cNvPr id="4" name="Szövegdoboz 3"/>
          <p:cNvSpPr txBox="1"/>
          <p:nvPr/>
        </p:nvSpPr>
        <p:spPr>
          <a:xfrm>
            <a:off x="7596336" y="2204864"/>
            <a:ext cx="11521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800" b="1" dirty="0" smtClean="0"/>
              <a:t>2019</a:t>
            </a:r>
            <a:endParaRPr lang="hu-HU" sz="2800" b="1" dirty="0"/>
          </a:p>
        </p:txBody>
      </p:sp>
      <p:sp>
        <p:nvSpPr>
          <p:cNvPr id="5" name="Szövegdoboz 4"/>
          <p:cNvSpPr txBox="1"/>
          <p:nvPr/>
        </p:nvSpPr>
        <p:spPr>
          <a:xfrm>
            <a:off x="7740352" y="4797152"/>
            <a:ext cx="11521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800" b="1" dirty="0" smtClean="0"/>
              <a:t>2018</a:t>
            </a:r>
            <a:endParaRPr lang="hu-HU" sz="2800" b="1" dirty="0"/>
          </a:p>
        </p:txBody>
      </p:sp>
      <p:pic>
        <p:nvPicPr>
          <p:cNvPr id="6" name="Kép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9228" y="600844"/>
            <a:ext cx="7037108" cy="4200162"/>
          </a:xfrm>
          <a:prstGeom prst="rect">
            <a:avLst/>
          </a:prstGeom>
        </p:spPr>
      </p:pic>
      <p:pic>
        <p:nvPicPr>
          <p:cNvPr id="7" name="Kép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859" y="4149080"/>
            <a:ext cx="6858284" cy="27089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églalap 2"/>
          <p:cNvSpPr/>
          <p:nvPr/>
        </p:nvSpPr>
        <p:spPr>
          <a:xfrm>
            <a:off x="3347864" y="1841242"/>
            <a:ext cx="504056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sz="2000" b="1" dirty="0">
                <a:latin typeface="MinionPro-Regular"/>
              </a:rPr>
              <a:t>összetettebb vagy kevésbé ismerős, újszerű szituációjú, több lépéses</a:t>
            </a:r>
          </a:p>
          <a:p>
            <a:r>
              <a:rPr lang="hu-HU" sz="2000" b="1" dirty="0">
                <a:latin typeface="MinionPro-Regular"/>
              </a:rPr>
              <a:t>feladatok megoldása</a:t>
            </a:r>
          </a:p>
          <a:p>
            <a:r>
              <a:rPr lang="hu-HU" sz="2000" b="1" dirty="0">
                <a:latin typeface="MinionPro-Regular"/>
              </a:rPr>
              <a:t>• konkrét problémaszituációkat egyértelműen leíró modellek hatékony</a:t>
            </a:r>
          </a:p>
          <a:p>
            <a:r>
              <a:rPr lang="hu-HU" sz="2000" b="1" dirty="0">
                <a:latin typeface="MinionPro-Regular"/>
              </a:rPr>
              <a:t>alkalmazása, a modellek </a:t>
            </a:r>
            <a:r>
              <a:rPr lang="hu-HU" sz="2000" b="1" dirty="0" smtClean="0">
                <a:latin typeface="MinionPro-Regular"/>
              </a:rPr>
              <a:t>alkalmazhatóság </a:t>
            </a:r>
            <a:r>
              <a:rPr lang="hu-HU" sz="2000" b="1" dirty="0">
                <a:latin typeface="MinionPro-Regular"/>
              </a:rPr>
              <a:t>feltételeinek meghatározása</a:t>
            </a:r>
          </a:p>
          <a:p>
            <a:r>
              <a:rPr lang="hu-HU" sz="2000" b="1" dirty="0">
                <a:latin typeface="MinionPro-Regular"/>
              </a:rPr>
              <a:t>• különböző, akár szimbolikus adatmegjelenítések kiválasztása és egyesítése,</a:t>
            </a:r>
          </a:p>
          <a:p>
            <a:r>
              <a:rPr lang="hu-HU" sz="2000" b="1" dirty="0">
                <a:latin typeface="MinionPro-Regular"/>
              </a:rPr>
              <a:t>azok közvetlen összekapcsolása a valóságos szituációk különböző</a:t>
            </a:r>
          </a:p>
          <a:p>
            <a:r>
              <a:rPr lang="hu-HU" sz="2000" b="1" dirty="0">
                <a:latin typeface="MinionPro-Regular"/>
              </a:rPr>
              <a:t>aspektusaival</a:t>
            </a:r>
          </a:p>
          <a:p>
            <a:r>
              <a:rPr lang="hu-HU" sz="2000" b="1" dirty="0">
                <a:latin typeface="MinionPro-Regular"/>
              </a:rPr>
              <a:t>• értelmezés és gondolatmenet röviden leírása</a:t>
            </a:r>
            <a:endParaRPr lang="hu-HU" sz="2000" b="1" dirty="0"/>
          </a:p>
        </p:txBody>
      </p:sp>
      <p:sp>
        <p:nvSpPr>
          <p:cNvPr id="4" name="Szövegdoboz 3"/>
          <p:cNvSpPr txBox="1"/>
          <p:nvPr/>
        </p:nvSpPr>
        <p:spPr>
          <a:xfrm>
            <a:off x="755576" y="3713450"/>
            <a:ext cx="26642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000" dirty="0" smtClean="0"/>
              <a:t>Alapszint: </a:t>
            </a:r>
            <a:endParaRPr lang="hu-HU" sz="2000" dirty="0"/>
          </a:p>
        </p:txBody>
      </p:sp>
      <p:pic>
        <p:nvPicPr>
          <p:cNvPr id="6" name="Kép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2" y="51050"/>
            <a:ext cx="8514793" cy="1814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26419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713" y="423863"/>
            <a:ext cx="8410575" cy="5526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5" name="Text Box 5"/>
          <p:cNvSpPr txBox="1">
            <a:spLocks noChangeArrowheads="1"/>
          </p:cNvSpPr>
          <p:nvPr/>
        </p:nvSpPr>
        <p:spPr bwMode="auto">
          <a:xfrm>
            <a:off x="4572000" y="2852738"/>
            <a:ext cx="309562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hu-HU" altLang="hu-HU" sz="18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116632"/>
            <a:ext cx="8229600" cy="1143000"/>
          </a:xfrm>
        </p:spPr>
        <p:txBody>
          <a:bodyPr/>
          <a:lstStyle/>
          <a:p>
            <a:pPr eaLnBrk="1" hangingPunct="1"/>
            <a:r>
              <a:rPr lang="hu-HU" altLang="hu-HU" sz="3200" b="1" dirty="0" smtClean="0"/>
              <a:t>Gimnáziumunk  átlageredménye a felmérésben részt vett többi iskola eredményeihez viszonyítva</a:t>
            </a:r>
          </a:p>
        </p:txBody>
      </p:sp>
      <p:pic>
        <p:nvPicPr>
          <p:cNvPr id="2" name="Kép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04412"/>
            <a:ext cx="9144000" cy="54535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461963" y="0"/>
            <a:ext cx="8218487" cy="1858963"/>
          </a:xfrm>
        </p:spPr>
        <p:txBody>
          <a:bodyPr/>
          <a:lstStyle/>
          <a:p>
            <a:pPr eaLnBrk="1" hangingPunct="1"/>
            <a:r>
              <a:rPr lang="hu-HU" altLang="hu-HU" sz="3200" b="1" smtClean="0"/>
              <a:t>Iskolánkhoz képest átlagosan szignifikánsan jobban, hasonlóan, illetve gyengébben teljesítő 4 évfolyamos gimnáziumok száma és aránya</a:t>
            </a:r>
          </a:p>
        </p:txBody>
      </p:sp>
      <p:sp>
        <p:nvSpPr>
          <p:cNvPr id="15363" name="Szövegdoboz 4"/>
          <p:cNvSpPr txBox="1">
            <a:spLocks noChangeArrowheads="1"/>
          </p:cNvSpPr>
          <p:nvPr/>
        </p:nvSpPr>
        <p:spPr bwMode="auto">
          <a:xfrm>
            <a:off x="1585913" y="5581650"/>
            <a:ext cx="187325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hu-HU" altLang="hu-HU" sz="4000" b="1" dirty="0" smtClean="0"/>
              <a:t>2018</a:t>
            </a:r>
            <a:endParaRPr lang="hu-HU" altLang="hu-HU" sz="4000" b="1" dirty="0"/>
          </a:p>
        </p:txBody>
      </p:sp>
      <p:sp>
        <p:nvSpPr>
          <p:cNvPr id="15364" name="Szövegdoboz 5"/>
          <p:cNvSpPr txBox="1">
            <a:spLocks noChangeArrowheads="1"/>
          </p:cNvSpPr>
          <p:nvPr/>
        </p:nvSpPr>
        <p:spPr bwMode="auto">
          <a:xfrm>
            <a:off x="5586412" y="5580063"/>
            <a:ext cx="2730003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hu-HU" altLang="hu-HU" sz="4000" b="1" dirty="0" smtClean="0"/>
              <a:t>2019</a:t>
            </a:r>
            <a:endParaRPr lang="hu-HU" altLang="hu-HU" sz="4000" b="1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63543" y="2070535"/>
            <a:ext cx="4399935" cy="3374690"/>
          </a:xfrm>
          <a:prstGeom prst="rect">
            <a:avLst/>
          </a:prstGeom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441" y="2042977"/>
            <a:ext cx="4402262" cy="340224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ép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5736" y="0"/>
            <a:ext cx="4392488" cy="369992"/>
          </a:xfrm>
          <a:prstGeom prst="rect">
            <a:avLst/>
          </a:prstGeom>
        </p:spPr>
      </p:pic>
      <p:pic>
        <p:nvPicPr>
          <p:cNvPr id="2" name="Kép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544" y="393115"/>
            <a:ext cx="7738219" cy="3369644"/>
          </a:xfrm>
          <a:prstGeom prst="rect">
            <a:avLst/>
          </a:prstGeom>
        </p:spPr>
      </p:pic>
      <p:pic>
        <p:nvPicPr>
          <p:cNvPr id="3" name="Kép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59632" y="3501008"/>
            <a:ext cx="6408712" cy="3212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768867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hu-HU" altLang="hu-HU" sz="3200" b="1" dirty="0" smtClean="0"/>
              <a:t>Tanulók képességszintek szerinti százalékos megoszlása a 4 évfolyamos gimnáziumokban és a mi iskolánkban</a:t>
            </a: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6309320"/>
            <a:ext cx="7305539" cy="2880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Kép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08" y="1844824"/>
            <a:ext cx="9136292" cy="3672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9067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450811" y="12170"/>
            <a:ext cx="8229600" cy="1143000"/>
          </a:xfrm>
        </p:spPr>
        <p:txBody>
          <a:bodyPr/>
          <a:lstStyle/>
          <a:p>
            <a:pPr eaLnBrk="1" hangingPunct="1"/>
            <a:r>
              <a:rPr lang="hu-HU" altLang="hu-HU" sz="3200" b="1" dirty="0" smtClean="0"/>
              <a:t>Diákjaink várható és tényleges teljesítménye szövegértésből</a:t>
            </a:r>
          </a:p>
        </p:txBody>
      </p:sp>
      <p:pic>
        <p:nvPicPr>
          <p:cNvPr id="5" name="Kép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718" y="1052736"/>
            <a:ext cx="9085786" cy="5500756"/>
          </a:xfrm>
          <a:prstGeom prst="rect">
            <a:avLst/>
          </a:prstGeom>
        </p:spPr>
      </p:pic>
      <p:sp>
        <p:nvSpPr>
          <p:cNvPr id="2" name="Lefelé nyíl 1"/>
          <p:cNvSpPr/>
          <p:nvPr/>
        </p:nvSpPr>
        <p:spPr>
          <a:xfrm>
            <a:off x="5868144" y="1655676"/>
            <a:ext cx="648072" cy="1080120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pic>
        <p:nvPicPr>
          <p:cNvPr id="6" name="Kép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7057" y="4918618"/>
            <a:ext cx="8928992" cy="190814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4"/>
          <p:cNvSpPr>
            <a:spLocks noGrp="1" noChangeArrowheads="1"/>
          </p:cNvSpPr>
          <p:nvPr>
            <p:ph type="title"/>
          </p:nvPr>
        </p:nvSpPr>
        <p:spPr>
          <a:xfrm>
            <a:off x="395288" y="0"/>
            <a:ext cx="8229600" cy="1143000"/>
          </a:xfrm>
        </p:spPr>
        <p:txBody>
          <a:bodyPr/>
          <a:lstStyle/>
          <a:p>
            <a:pPr eaLnBrk="1" hangingPunct="1"/>
            <a:r>
              <a:rPr lang="hu-HU" altLang="hu-HU" sz="3200" b="1" smtClean="0"/>
              <a:t>Összefoglaló</a:t>
            </a:r>
          </a:p>
        </p:txBody>
      </p:sp>
      <p:graphicFrame>
        <p:nvGraphicFramePr>
          <p:cNvPr id="3" name="Táblázat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89762075"/>
              </p:ext>
            </p:extLst>
          </p:nvPr>
        </p:nvGraphicFramePr>
        <p:xfrm>
          <a:off x="23764" y="980728"/>
          <a:ext cx="9124180" cy="579199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7972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42001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42001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421449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420016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462961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262499"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hu-HU" sz="1800" b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10. évfolyam</a:t>
                      </a:r>
                      <a:endParaRPr lang="hu-HU" sz="18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2400" b="1" dirty="0" smtClean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2015</a:t>
                      </a:r>
                      <a:endParaRPr lang="hu-HU" sz="240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2400" b="1" dirty="0" smtClean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2016</a:t>
                      </a:r>
                      <a:endParaRPr lang="hu-HU" sz="240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2400" b="1" dirty="0" smtClean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2017</a:t>
                      </a:r>
                      <a:endParaRPr lang="hu-HU" sz="240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2400" b="1" dirty="0" smtClean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2018</a:t>
                      </a:r>
                      <a:endParaRPr lang="hu-HU" sz="240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2400" b="1" dirty="0" smtClean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2019</a:t>
                      </a:r>
                      <a:endParaRPr lang="hu-HU" sz="240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30497">
                <a:tc v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1600" b="1" spc="53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MATEMATIKA</a:t>
                      </a:r>
                      <a:endParaRPr lang="hu-H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8126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18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Országos eredmény</a:t>
                      </a:r>
                      <a:endParaRPr lang="hu-HU" sz="18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1645</a:t>
                      </a:r>
                      <a:endParaRPr lang="hu-H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1641</a:t>
                      </a:r>
                      <a:endParaRPr lang="hu-H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1647</a:t>
                      </a:r>
                      <a:endParaRPr lang="hu-H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1647</a:t>
                      </a:r>
                      <a:endParaRPr lang="hu-H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 smtClean="0"/>
                        <a:t>1670</a:t>
                      </a:r>
                      <a:endParaRPr lang="hu-HU" dirty="0"/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87944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18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4 évfolyamos gimnázium</a:t>
                      </a:r>
                      <a:endParaRPr lang="hu-HU" sz="18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1738</a:t>
                      </a:r>
                      <a:endParaRPr lang="hu-H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1733</a:t>
                      </a:r>
                      <a:endParaRPr lang="hu-H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1735</a:t>
                      </a:r>
                      <a:endParaRPr lang="hu-H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1733</a:t>
                      </a:r>
                      <a:endParaRPr lang="hu-H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 smtClean="0"/>
                        <a:t>1747</a:t>
                      </a:r>
                      <a:endParaRPr lang="hu-HU" dirty="0"/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8126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I. Béla </a:t>
                      </a:r>
                      <a:endParaRPr lang="hu-HU" sz="180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Gimnázium</a:t>
                      </a:r>
                      <a:endParaRPr lang="hu-HU" sz="180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20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1753</a:t>
                      </a:r>
                      <a:endParaRPr lang="hu-HU" sz="200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20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1710</a:t>
                      </a:r>
                      <a:endParaRPr lang="hu-HU" sz="200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20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1733</a:t>
                      </a:r>
                      <a:endParaRPr lang="hu-HU" sz="200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20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1699</a:t>
                      </a:r>
                      <a:endParaRPr lang="hu-HU" sz="200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hu-HU" sz="2000" b="1" kern="1200" dirty="0" smtClean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1723</a:t>
                      </a:r>
                      <a:endParaRPr lang="hu-HU" sz="2000" b="1" kern="12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71177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18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hu-HU" sz="18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5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1600" b="1" spc="53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SZÖVEGÉRTÉS</a:t>
                      </a:r>
                      <a:endParaRPr lang="hu-H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58126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18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Országos eredmény</a:t>
                      </a:r>
                      <a:endParaRPr lang="hu-HU" sz="18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1601</a:t>
                      </a:r>
                      <a:endParaRPr lang="hu-H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1610</a:t>
                      </a:r>
                      <a:endParaRPr lang="hu-H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1613</a:t>
                      </a:r>
                      <a:endParaRPr lang="hu-H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1636</a:t>
                      </a:r>
                      <a:endParaRPr lang="hu-H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 smtClean="0"/>
                        <a:t>1661</a:t>
                      </a:r>
                      <a:endParaRPr lang="hu-HU" dirty="0"/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87944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18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4 évfolyamos gimnázium</a:t>
                      </a:r>
                      <a:endParaRPr lang="hu-HU" sz="18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1708</a:t>
                      </a:r>
                      <a:endParaRPr lang="hu-H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1716</a:t>
                      </a:r>
                      <a:endParaRPr lang="hu-H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1711</a:t>
                      </a:r>
                      <a:endParaRPr lang="hu-H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1735</a:t>
                      </a:r>
                      <a:endParaRPr lang="hu-H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 smtClean="0"/>
                        <a:t>1749</a:t>
                      </a:r>
                      <a:endParaRPr lang="hu-HU" dirty="0"/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58126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I. Béla </a:t>
                      </a:r>
                      <a:endParaRPr lang="hu-HU" sz="180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Gimnázium</a:t>
                      </a:r>
                      <a:endParaRPr lang="hu-HU" sz="180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20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1705</a:t>
                      </a:r>
                      <a:endParaRPr lang="hu-HU" sz="200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20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1674</a:t>
                      </a:r>
                      <a:endParaRPr lang="hu-HU" sz="200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20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1694</a:t>
                      </a:r>
                      <a:endParaRPr lang="hu-HU" sz="200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20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1674</a:t>
                      </a:r>
                      <a:endParaRPr lang="hu-HU" sz="200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hu-HU" sz="2000" b="1" kern="1200" dirty="0" smtClean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1724</a:t>
                      </a:r>
                      <a:endParaRPr lang="hu-HU" sz="2000" b="1" kern="12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altLang="hu-HU" sz="3200" b="1" dirty="0" smtClean="0"/>
              <a:t>A tanulók fejlődése 2017 és 2019között  gimnáziumunkban szövegértés</a:t>
            </a:r>
            <a:endParaRPr lang="hu-HU" altLang="hu-HU" sz="3200" dirty="0" smtClean="0"/>
          </a:p>
        </p:txBody>
      </p:sp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2788543"/>
            <a:ext cx="2217738" cy="146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Kép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7624" y="1417638"/>
            <a:ext cx="4680520" cy="5343735"/>
          </a:xfrm>
          <a:prstGeom prst="rect">
            <a:avLst/>
          </a:prstGeom>
        </p:spPr>
      </p:pic>
      <p:sp>
        <p:nvSpPr>
          <p:cNvPr id="9" name="Balra nyíl 8"/>
          <p:cNvSpPr/>
          <p:nvPr/>
        </p:nvSpPr>
        <p:spPr>
          <a:xfrm>
            <a:off x="5510708" y="2132856"/>
            <a:ext cx="1766764" cy="504056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ép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5456" y="3352799"/>
            <a:ext cx="6949178" cy="3411926"/>
          </a:xfrm>
          <a:prstGeom prst="rect">
            <a:avLst/>
          </a:prstGeom>
        </p:spPr>
      </p:pic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395536" y="0"/>
            <a:ext cx="8229600" cy="1143000"/>
          </a:xfrm>
        </p:spPr>
        <p:txBody>
          <a:bodyPr/>
          <a:lstStyle/>
          <a:p>
            <a:pPr eaLnBrk="1" hangingPunct="1"/>
            <a:r>
              <a:rPr lang="hu-HU" altLang="hu-HU" sz="3200" b="1" dirty="0" smtClean="0"/>
              <a:t>A tanulók fejlődése</a:t>
            </a:r>
          </a:p>
        </p:txBody>
      </p:sp>
      <p:sp>
        <p:nvSpPr>
          <p:cNvPr id="4" name="Szövegdoboz 3"/>
          <p:cNvSpPr txBox="1"/>
          <p:nvPr/>
        </p:nvSpPr>
        <p:spPr>
          <a:xfrm>
            <a:off x="7884368" y="2203501"/>
            <a:ext cx="11521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800" b="1" dirty="0" smtClean="0"/>
              <a:t>2019</a:t>
            </a:r>
            <a:endParaRPr lang="hu-HU" sz="2800" b="1" dirty="0"/>
          </a:p>
        </p:txBody>
      </p:sp>
      <p:sp>
        <p:nvSpPr>
          <p:cNvPr id="5" name="Szövegdoboz 4"/>
          <p:cNvSpPr txBox="1"/>
          <p:nvPr/>
        </p:nvSpPr>
        <p:spPr>
          <a:xfrm>
            <a:off x="7740352" y="4797152"/>
            <a:ext cx="11521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800" b="1" dirty="0" smtClean="0"/>
              <a:t>2018</a:t>
            </a:r>
            <a:endParaRPr lang="hu-HU" sz="2800" b="1" dirty="0"/>
          </a:p>
        </p:txBody>
      </p:sp>
      <p:pic>
        <p:nvPicPr>
          <p:cNvPr id="2" name="Kép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130" y="709426"/>
            <a:ext cx="7329830" cy="2735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2328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églalap 2"/>
          <p:cNvSpPr/>
          <p:nvPr/>
        </p:nvSpPr>
        <p:spPr>
          <a:xfrm>
            <a:off x="-19108" y="2196678"/>
            <a:ext cx="504056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sz="2000" b="1" dirty="0"/>
              <a:t>a szövegben elszórt, </a:t>
            </a:r>
            <a:r>
              <a:rPr lang="hu-HU" sz="2000" b="1" dirty="0" err="1"/>
              <a:t>explicite</a:t>
            </a:r>
            <a:r>
              <a:rPr lang="hu-HU" sz="2000" b="1" dirty="0"/>
              <a:t> </a:t>
            </a:r>
            <a:r>
              <a:rPr lang="hu-HU" sz="2000" b="1" dirty="0" smtClean="0"/>
              <a:t>információk </a:t>
            </a:r>
            <a:r>
              <a:rPr lang="hu-HU" sz="2000" b="1" dirty="0"/>
              <a:t>azonosítása, összekapcsolása, rendezése; félrevezető információ </a:t>
            </a:r>
            <a:r>
              <a:rPr lang="hu-HU" sz="2000" b="1" dirty="0" smtClean="0"/>
              <a:t>kiszűrése</a:t>
            </a:r>
          </a:p>
          <a:p>
            <a:r>
              <a:rPr lang="hu-HU" sz="2000" b="1" dirty="0" smtClean="0"/>
              <a:t>• </a:t>
            </a:r>
            <a:r>
              <a:rPr lang="hu-HU" sz="2000" b="1" dirty="0"/>
              <a:t>a szereplők szándékai közötti különbség felismerése, a szereplők </a:t>
            </a:r>
            <a:r>
              <a:rPr lang="hu-HU" sz="2000" b="1" dirty="0" smtClean="0"/>
              <a:t>motivációinak </a:t>
            </a:r>
            <a:r>
              <a:rPr lang="hu-HU" sz="2000" b="1" dirty="0"/>
              <a:t>magyarázata; a szöveg információi és a mindennapi élet egy speciális vetülete közötti különbség felismerése; következtetés levonása a szöveg és a mindennapi élet információinak integrálásával figyelmet </a:t>
            </a:r>
            <a:r>
              <a:rPr lang="hu-HU" sz="2000" b="1" dirty="0" smtClean="0"/>
              <a:t>elvonó </a:t>
            </a:r>
            <a:r>
              <a:rPr lang="hu-HU" sz="2000" b="1" dirty="0"/>
              <a:t>információk között eligazodva; a szöveg időrendjének </a:t>
            </a:r>
            <a:r>
              <a:rPr lang="hu-HU" sz="2000" b="1" dirty="0" err="1"/>
              <a:t>helyreállítá-sa</a:t>
            </a:r>
            <a:r>
              <a:rPr lang="hu-HU" sz="2000" b="1" dirty="0"/>
              <a:t>; egy történet két változata közötti hasonlóság, </a:t>
            </a:r>
          </a:p>
        </p:txBody>
      </p:sp>
      <p:sp>
        <p:nvSpPr>
          <p:cNvPr id="4" name="Szövegdoboz 3"/>
          <p:cNvSpPr txBox="1"/>
          <p:nvPr/>
        </p:nvSpPr>
        <p:spPr>
          <a:xfrm>
            <a:off x="28956" y="1880604"/>
            <a:ext cx="26642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000" b="1" dirty="0" smtClean="0"/>
              <a:t>Alapszint: </a:t>
            </a:r>
            <a:endParaRPr lang="hu-HU" sz="2000" b="1" dirty="0"/>
          </a:p>
        </p:txBody>
      </p:sp>
      <p:pic>
        <p:nvPicPr>
          <p:cNvPr id="5" name="Kép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7090"/>
            <a:ext cx="9144000" cy="1581620"/>
          </a:xfrm>
          <a:prstGeom prst="rect">
            <a:avLst/>
          </a:prstGeom>
        </p:spPr>
      </p:pic>
      <p:sp>
        <p:nvSpPr>
          <p:cNvPr id="7" name="Szövegdoboz 6"/>
          <p:cNvSpPr txBox="1"/>
          <p:nvPr/>
        </p:nvSpPr>
        <p:spPr>
          <a:xfrm>
            <a:off x="5171294" y="1909275"/>
            <a:ext cx="3972705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/>
              <a:t>egy szövegrészlet céljának felismerése; a szövegben alkalmazott </a:t>
            </a:r>
            <a:r>
              <a:rPr lang="hu-HU" b="1" dirty="0" err="1"/>
              <a:t>speciá-lis</a:t>
            </a:r>
            <a:r>
              <a:rPr lang="hu-HU" b="1" dirty="0"/>
              <a:t> jelrendszerek működésének felismerése; a szöveg szerkezetének és fő tartalmi egységeinek felismerése; az ismétlés és a hasonlat szerepének magyarázata; értékítélet alkotása a szöveg egy tartalmi vagy stilisztikai eleméről, és ennek magyarázata; egy hétköznapi probléma megoldása a szöveg tartalmi elemeinek felhasználásával; a gúny tárgyának felismerése; idegen kifejezés jelentésének felismerése; a cím magyarázata</a:t>
            </a:r>
          </a:p>
        </p:txBody>
      </p:sp>
      <p:pic>
        <p:nvPicPr>
          <p:cNvPr id="2" name="Kép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506" y="1633380"/>
            <a:ext cx="8892988" cy="270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257098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030"/>
            <a:ext cx="8229600" cy="1143000"/>
          </a:xfrm>
        </p:spPr>
        <p:txBody>
          <a:bodyPr/>
          <a:lstStyle/>
          <a:p>
            <a:pPr eaLnBrk="1" hangingPunct="1"/>
            <a:r>
              <a:rPr lang="hu-HU" altLang="hu-HU" sz="3200" b="1" dirty="0" smtClean="0"/>
              <a:t>ELŐÍRT MINIMUM VISZONYÍTÁSA</a:t>
            </a:r>
          </a:p>
        </p:txBody>
      </p:sp>
      <p:pic>
        <p:nvPicPr>
          <p:cNvPr id="2" name="Kép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0472" y="4463291"/>
            <a:ext cx="9150334" cy="2370976"/>
          </a:xfrm>
          <a:prstGeom prst="rect">
            <a:avLst/>
          </a:prstGeom>
        </p:spPr>
      </p:pic>
      <p:sp>
        <p:nvSpPr>
          <p:cNvPr id="3" name="Szövegdoboz 2"/>
          <p:cNvSpPr txBox="1"/>
          <p:nvPr/>
        </p:nvSpPr>
        <p:spPr>
          <a:xfrm>
            <a:off x="1763688" y="983532"/>
            <a:ext cx="7200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hu-HU" dirty="0" smtClean="0"/>
              <a:t>BAJ, HA a </a:t>
            </a:r>
            <a:r>
              <a:rPr lang="hu-HU" dirty="0"/>
              <a:t>10. évfolyamon a tanulók legalább fele szövegértésből és legalább fele matematikából nem érte el a 3. képességszintet.</a:t>
            </a:r>
          </a:p>
        </p:txBody>
      </p:sp>
      <p:sp>
        <p:nvSpPr>
          <p:cNvPr id="4" name="Szövegdoboz 3"/>
          <p:cNvSpPr txBox="1"/>
          <p:nvPr/>
        </p:nvSpPr>
        <p:spPr>
          <a:xfrm>
            <a:off x="1331640" y="4149080"/>
            <a:ext cx="40324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 smtClean="0"/>
              <a:t>Előző év:</a:t>
            </a:r>
            <a:endParaRPr lang="hu-HU" b="1" dirty="0"/>
          </a:p>
        </p:txBody>
      </p:sp>
      <p:pic>
        <p:nvPicPr>
          <p:cNvPr id="5" name="Kép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629863"/>
            <a:ext cx="9227588" cy="23485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ép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04" y="14497"/>
            <a:ext cx="3600400" cy="844989"/>
          </a:xfrm>
          <a:prstGeom prst="rect">
            <a:avLst/>
          </a:prstGeom>
        </p:spPr>
      </p:pic>
      <p:pic>
        <p:nvPicPr>
          <p:cNvPr id="2" name="Kép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39752" y="784942"/>
            <a:ext cx="6696744" cy="1291897"/>
          </a:xfrm>
          <a:prstGeom prst="rect">
            <a:avLst/>
          </a:prstGeom>
        </p:spPr>
      </p:pic>
      <p:pic>
        <p:nvPicPr>
          <p:cNvPr id="8" name="Kép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5877" y="2204864"/>
            <a:ext cx="7848872" cy="2224302"/>
          </a:xfrm>
          <a:prstGeom prst="rect">
            <a:avLst/>
          </a:prstGeom>
        </p:spPr>
      </p:pic>
      <p:pic>
        <p:nvPicPr>
          <p:cNvPr id="9" name="Kép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59632" y="4542198"/>
            <a:ext cx="7708901" cy="2263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27888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286000"/>
            <a:ext cx="8229600" cy="1143000"/>
          </a:xfrm>
        </p:spPr>
        <p:txBody>
          <a:bodyPr/>
          <a:lstStyle/>
          <a:p>
            <a:pPr eaLnBrk="1" hangingPunct="1"/>
            <a:r>
              <a:rPr lang="hu-HU" altLang="hu-HU" sz="4000" b="1" smtClean="0"/>
              <a:t>A matematikai teszt eredményei</a:t>
            </a: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32656"/>
            <a:ext cx="8712968" cy="60643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hu-HU" altLang="hu-HU" sz="3200" b="1" dirty="0" smtClean="0"/>
              <a:t>Gimnáziumi  átlageredményünk a felmérésben részt vett többi iskola eredményeihez viszonyítva</a:t>
            </a:r>
          </a:p>
        </p:txBody>
      </p:sp>
      <p:pic>
        <p:nvPicPr>
          <p:cNvPr id="2" name="Kép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0" y="1624116"/>
            <a:ext cx="8640960" cy="523242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61963" y="188913"/>
            <a:ext cx="8218487" cy="1785937"/>
          </a:xfrm>
        </p:spPr>
        <p:txBody>
          <a:bodyPr/>
          <a:lstStyle/>
          <a:p>
            <a:pPr eaLnBrk="1" hangingPunct="1"/>
            <a:r>
              <a:rPr lang="hu-HU" altLang="hu-HU" sz="2400" b="1" dirty="0" smtClean="0">
                <a:latin typeface="Calibri" panose="020F0502020204030204" pitchFamily="34" charset="0"/>
              </a:rPr>
              <a:t>A mi gimnáziumunkhoz  képest  szignifikánsan jobban, hasonlóan, illetve gyengébben teljesítő 4 évfolyamos gimnáziumok száma és aránya</a:t>
            </a:r>
          </a:p>
        </p:txBody>
      </p:sp>
      <p:sp>
        <p:nvSpPr>
          <p:cNvPr id="6147" name="Szövegdoboz 7"/>
          <p:cNvSpPr txBox="1">
            <a:spLocks noChangeArrowheads="1"/>
          </p:cNvSpPr>
          <p:nvPr/>
        </p:nvSpPr>
        <p:spPr bwMode="auto">
          <a:xfrm>
            <a:off x="1331640" y="5691188"/>
            <a:ext cx="2087563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hu-HU" altLang="hu-HU" sz="4000" b="1" dirty="0" smtClean="0"/>
              <a:t>2018</a:t>
            </a:r>
            <a:endParaRPr lang="hu-HU" altLang="hu-HU" sz="4000" b="1" dirty="0"/>
          </a:p>
        </p:txBody>
      </p:sp>
      <p:sp>
        <p:nvSpPr>
          <p:cNvPr id="6148" name="Szövegdoboz 8"/>
          <p:cNvSpPr txBox="1">
            <a:spLocks noChangeArrowheads="1"/>
          </p:cNvSpPr>
          <p:nvPr/>
        </p:nvSpPr>
        <p:spPr bwMode="auto">
          <a:xfrm>
            <a:off x="5867400" y="5691188"/>
            <a:ext cx="165735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hu-HU" altLang="hu-HU" sz="4000" b="1" dirty="0" smtClean="0"/>
              <a:t>2019</a:t>
            </a:r>
            <a:endParaRPr lang="hu-HU" altLang="hu-HU" sz="4000" b="1" dirty="0"/>
          </a:p>
        </p:txBody>
      </p:sp>
      <p:pic>
        <p:nvPicPr>
          <p:cNvPr id="3" name="Kép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99992" y="2075966"/>
            <a:ext cx="4513442" cy="3369258"/>
          </a:xfrm>
          <a:prstGeom prst="rect">
            <a:avLst/>
          </a:prstGeom>
        </p:spPr>
      </p:pic>
      <p:pic>
        <p:nvPicPr>
          <p:cNvPr id="4" name="Kép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3771" y="2075966"/>
            <a:ext cx="4030873" cy="336925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ép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64703"/>
            <a:ext cx="9144000" cy="5059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87883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ép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5736" y="116632"/>
            <a:ext cx="4392488" cy="369992"/>
          </a:xfrm>
          <a:prstGeom prst="rect">
            <a:avLst/>
          </a:prstGeom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536" y="486624"/>
            <a:ext cx="7866073" cy="3659791"/>
          </a:xfrm>
          <a:prstGeom prst="rect">
            <a:avLst/>
          </a:prstGeom>
        </p:spPr>
      </p:pic>
      <p:pic>
        <p:nvPicPr>
          <p:cNvPr id="6" name="Kép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>
            <a:off x="683568" y="3761657"/>
            <a:ext cx="6555823" cy="3096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50780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hu-HU" altLang="hu-HU" sz="3200" b="1" smtClean="0"/>
              <a:t>Tanulók képességszintek szerinti százalékos megoszlása a 4 évfolyamos gimnáziumokban és a mi iskolánkban</a:t>
            </a: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6309320"/>
            <a:ext cx="7305539" cy="2880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Kép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155" y="1628800"/>
            <a:ext cx="8963690" cy="424847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lapértelmezett terv">
  <a:themeElements>
    <a:clrScheme name="Alapértelmezett terv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Alapértelmezett terv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Alapértelmezett terv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lapértelmezett terv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lapértelmezett terv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lapértelmezett terv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lapértelmezett terv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lapértelmezett terv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lapértelmezett terv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1911</TotalTime>
  <Words>432</Words>
  <Application>Microsoft Office PowerPoint</Application>
  <PresentationFormat>Diavetítés a képernyőre (4:3 oldalarány)</PresentationFormat>
  <Paragraphs>89</Paragraphs>
  <Slides>23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4</vt:i4>
      </vt:variant>
      <vt:variant>
        <vt:lpstr>Téma</vt:lpstr>
      </vt:variant>
      <vt:variant>
        <vt:i4>1</vt:i4>
      </vt:variant>
      <vt:variant>
        <vt:lpstr>Diacímek</vt:lpstr>
      </vt:variant>
      <vt:variant>
        <vt:i4>23</vt:i4>
      </vt:variant>
    </vt:vector>
  </HeadingPairs>
  <TitlesOfParts>
    <vt:vector size="28" baseType="lpstr">
      <vt:lpstr>Arial</vt:lpstr>
      <vt:lpstr>Calibri</vt:lpstr>
      <vt:lpstr>MinionPro-Regular</vt:lpstr>
      <vt:lpstr>Times New Roman</vt:lpstr>
      <vt:lpstr>Alapértelmezett terv</vt:lpstr>
      <vt:lpstr>A 2019. évi országos kompetenciamérés eredményei</vt:lpstr>
      <vt:lpstr>Összefoglaló</vt:lpstr>
      <vt:lpstr>PowerPoint bemutató</vt:lpstr>
      <vt:lpstr>A matematikai teszt eredményei</vt:lpstr>
      <vt:lpstr>Gimnáziumi  átlageredményünk a felmérésben részt vett többi iskola eredményeihez viszonyítva</vt:lpstr>
      <vt:lpstr>A mi gimnáziumunkhoz  képest  szignifikánsan jobban, hasonlóan, illetve gyengébben teljesítő 4 évfolyamos gimnáziumok száma és aránya</vt:lpstr>
      <vt:lpstr>PowerPoint bemutató</vt:lpstr>
      <vt:lpstr>PowerPoint bemutató</vt:lpstr>
      <vt:lpstr>Tanulók képességszintek szerinti százalékos megoszlása a 4 évfolyamos gimnáziumokban és a mi iskolánkban</vt:lpstr>
      <vt:lpstr>Diákjaink  várható és tényleges teljesítménye (saját korábbi, és CSH)</vt:lpstr>
      <vt:lpstr>A tanulók fejlődése 2017 és 2019 között a gimnáziumunkban</vt:lpstr>
      <vt:lpstr>A tanulók fejlődése</vt:lpstr>
      <vt:lpstr>PowerPoint bemutató</vt:lpstr>
      <vt:lpstr>PowerPoint bemutató</vt:lpstr>
      <vt:lpstr>Gimnáziumunk  átlageredménye a felmérésben részt vett többi iskola eredményeihez viszonyítva</vt:lpstr>
      <vt:lpstr>Iskolánkhoz képest átlagosan szignifikánsan jobban, hasonlóan, illetve gyengébben teljesítő 4 évfolyamos gimnáziumok száma és aránya</vt:lpstr>
      <vt:lpstr>PowerPoint bemutató</vt:lpstr>
      <vt:lpstr>Tanulók képességszintek szerinti százalékos megoszlása a 4 évfolyamos gimnáziumokban és a mi iskolánkban</vt:lpstr>
      <vt:lpstr>Diákjaink várható és tényleges teljesítménye szövegértésből</vt:lpstr>
      <vt:lpstr>A tanulók fejlődése 2017 és 2019között  gimnáziumunkban szövegértés</vt:lpstr>
      <vt:lpstr>A tanulók fejlődése</vt:lpstr>
      <vt:lpstr>PowerPoint bemutató</vt:lpstr>
      <vt:lpstr>ELŐÍRT MINIMUM VISZONYÍTÁSA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2007. évi országos kompetenciamérés eredményei matematikából és szövegértésből</dc:title>
  <dc:creator>Mátis Ferenc</dc:creator>
  <cp:lastModifiedBy>Zuzsi</cp:lastModifiedBy>
  <cp:revision>265</cp:revision>
  <cp:lastPrinted>2020-06-25T18:06:16Z</cp:lastPrinted>
  <dcterms:created xsi:type="dcterms:W3CDTF">2008-06-21T10:37:10Z</dcterms:created>
  <dcterms:modified xsi:type="dcterms:W3CDTF">2020-06-29T12:42:37Z</dcterms:modified>
</cp:coreProperties>
</file>